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</p:sldIdLst>
  <p:sldSz cx="12192000" cy="6858000"/>
  <p:notesSz cx="6858000" cy="9144000"/>
  <p:defaultTextStyle>
    <a:defPPr rtl="0"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BB2AA7-FFB6-4F9D-BAF5-2FD092C4AD5B}" v="25" dt="2024-05-26T16:47:53.010"/>
    <p1510:client id="{A4930645-E6B6-4580-A3F1-24B43EDEA918}" v="329" dt="2024-05-27T11:08:25.3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6623" autoAdjust="0"/>
  </p:normalViewPr>
  <p:slideViewPr>
    <p:cSldViewPr snapToGrid="0">
      <p:cViewPr varScale="1">
        <p:scale>
          <a:sx n="116" d="100"/>
          <a:sy n="116" d="100"/>
        </p:scale>
        <p:origin x="108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theme" Target="theme/theme1.xml" Id="rId13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viewProps" Target="viewProps.xml" Id="rId12" /><Relationship Type="http://schemas.openxmlformats.org/officeDocument/2006/relationships/slide" Target="slides/slide1.xml" Id="rId2" /><Relationship Type="http://schemas.microsoft.com/office/2015/10/relationships/revisionInfo" Target="revisionInfo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presProps" Target="presProps.xml" Id="rId11" /><Relationship Type="http://schemas.openxmlformats.org/officeDocument/2006/relationships/slide" Target="slides/slide4.xml" Id="rId5" /><Relationship Type="http://schemas.openxmlformats.org/officeDocument/2006/relationships/handoutMaster" Target="handoutMasters/handoutMaster1.xml" Id="rId10" /><Relationship Type="http://schemas.openxmlformats.org/officeDocument/2006/relationships/slide" Target="slides/slide3.xml" Id="rId4" /><Relationship Type="http://schemas.openxmlformats.org/officeDocument/2006/relationships/notesMaster" Target="notesMasters/notesMaster1.xml" Id="rId9" /><Relationship Type="http://schemas.openxmlformats.org/officeDocument/2006/relationships/tableStyles" Target="tableStyles.xml" Id="rId14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FF2D18-83BC-4213-9948-B79B7660B46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BA51A2-67AF-459E-9772-FD935769B16E}">
      <dgm:prSet phldr="0"/>
      <dgm:spPr/>
      <dgm:t>
        <a:bodyPr/>
        <a:lstStyle/>
        <a:p>
          <a:pPr rtl="0"/>
          <a:r>
            <a:rPr lang="fr-FR" dirty="0">
              <a:latin typeface="Trebuchet MS" panose="020B0603020202020204"/>
            </a:rPr>
            <a:t>Confort et luxe</a:t>
          </a:r>
          <a:endParaRPr lang="en-US" dirty="0">
            <a:latin typeface="Trebuchet MS" panose="020B0603020202020204"/>
          </a:endParaRPr>
        </a:p>
      </dgm:t>
    </dgm:pt>
    <dgm:pt modelId="{DC9B5AC4-40D7-431C-8B0F-955BD7F7B2DF}" type="parTrans" cxnId="{8E476C12-37DF-44EE-8B89-55C1D862CA48}">
      <dgm:prSet/>
      <dgm:spPr/>
    </dgm:pt>
    <dgm:pt modelId="{85630C0A-7A51-4B83-AA52-2FBCDAE79DDB}" type="sibTrans" cxnId="{8E476C12-37DF-44EE-8B89-55C1D862CA48}">
      <dgm:prSet/>
      <dgm:spPr/>
    </dgm:pt>
    <dgm:pt modelId="{DB2BA734-4A97-46C5-B7F0-0A68A00F2234}">
      <dgm:prSet phldr="0"/>
      <dgm:spPr/>
      <dgm:t>
        <a:bodyPr/>
        <a:lstStyle/>
        <a:p>
          <a:pPr rtl="0"/>
          <a:r>
            <a:rPr lang="fr-FR" dirty="0">
              <a:latin typeface="Trebuchet MS" panose="020B0603020202020204"/>
            </a:rPr>
            <a:t>Gains énergétique</a:t>
          </a:r>
          <a:endParaRPr lang="en-US" dirty="0">
            <a:latin typeface="Trebuchet MS" panose="020B0603020202020204"/>
          </a:endParaRPr>
        </a:p>
      </dgm:t>
    </dgm:pt>
    <dgm:pt modelId="{354707A0-C9FC-4A58-9A8A-E5BD50CF2148}" type="parTrans" cxnId="{4E2F7611-57CD-41E9-BE18-4A067D79DE05}">
      <dgm:prSet/>
      <dgm:spPr/>
    </dgm:pt>
    <dgm:pt modelId="{4C14C124-B706-4297-9D06-A8026A157C13}" type="sibTrans" cxnId="{4E2F7611-57CD-41E9-BE18-4A067D79DE05}">
      <dgm:prSet/>
      <dgm:spPr/>
    </dgm:pt>
    <dgm:pt modelId="{CD6469D8-5663-4755-BD39-C0A020708287}">
      <dgm:prSet phldr="0"/>
      <dgm:spPr/>
      <dgm:t>
        <a:bodyPr/>
        <a:lstStyle/>
        <a:p>
          <a:pPr rtl="0"/>
          <a:r>
            <a:rPr lang="fr-FR" dirty="0">
              <a:latin typeface="Trebuchet MS" panose="020B0603020202020204"/>
            </a:rPr>
            <a:t>Confort pour les personnes âgées et handicapés puis la sécurité</a:t>
          </a:r>
          <a:endParaRPr lang="en-US" dirty="0">
            <a:latin typeface="Trebuchet MS" panose="020B0603020202020204"/>
          </a:endParaRPr>
        </a:p>
      </dgm:t>
    </dgm:pt>
    <dgm:pt modelId="{142CEB5E-CBB3-4168-A0C7-D2C7819FD784}" type="parTrans" cxnId="{D3588C52-34BC-4CF7-9063-23C409DEF236}">
      <dgm:prSet/>
      <dgm:spPr/>
    </dgm:pt>
    <dgm:pt modelId="{FC5DDE33-6782-4EB8-8BA0-A5D3B93BBB8C}" type="sibTrans" cxnId="{D3588C52-34BC-4CF7-9063-23C409DEF236}">
      <dgm:prSet/>
      <dgm:spPr/>
    </dgm:pt>
    <dgm:pt modelId="{7D26FD55-9E43-40F0-B278-DCBE9DA0FF6D}" type="pres">
      <dgm:prSet presAssocID="{F2FF2D18-83BC-4213-9948-B79B7660B464}" presName="linear" presStyleCnt="0">
        <dgm:presLayoutVars>
          <dgm:animLvl val="lvl"/>
          <dgm:resizeHandles val="exact"/>
        </dgm:presLayoutVars>
      </dgm:prSet>
      <dgm:spPr/>
    </dgm:pt>
    <dgm:pt modelId="{CB6DC935-7E68-4DB6-8EF5-0ED5A470A11C}" type="pres">
      <dgm:prSet presAssocID="{7BBA51A2-67AF-459E-9772-FD935769B16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E4333FA-3898-41AF-AA36-B3E2336FBA75}" type="pres">
      <dgm:prSet presAssocID="{85630C0A-7A51-4B83-AA52-2FBCDAE79DDB}" presName="spacer" presStyleCnt="0"/>
      <dgm:spPr/>
    </dgm:pt>
    <dgm:pt modelId="{89AB0F35-BFEB-4E32-BC60-8CA0CB55E7EC}" type="pres">
      <dgm:prSet presAssocID="{DB2BA734-4A97-46C5-B7F0-0A68A00F223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9291D24-ECC9-4D4F-9390-A8C078D00507}" type="pres">
      <dgm:prSet presAssocID="{4C14C124-B706-4297-9D06-A8026A157C13}" presName="spacer" presStyleCnt="0"/>
      <dgm:spPr/>
    </dgm:pt>
    <dgm:pt modelId="{44D83A3F-B2EF-4EC5-A46B-09DD3CB3461C}" type="pres">
      <dgm:prSet presAssocID="{CD6469D8-5663-4755-BD39-C0A02070828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E2F7611-57CD-41E9-BE18-4A067D79DE05}" srcId="{F2FF2D18-83BC-4213-9948-B79B7660B464}" destId="{DB2BA734-4A97-46C5-B7F0-0A68A00F2234}" srcOrd="1" destOrd="0" parTransId="{354707A0-C9FC-4A58-9A8A-E5BD50CF2148}" sibTransId="{4C14C124-B706-4297-9D06-A8026A157C13}"/>
    <dgm:cxn modelId="{8E476C12-37DF-44EE-8B89-55C1D862CA48}" srcId="{F2FF2D18-83BC-4213-9948-B79B7660B464}" destId="{7BBA51A2-67AF-459E-9772-FD935769B16E}" srcOrd="0" destOrd="0" parTransId="{DC9B5AC4-40D7-431C-8B0F-955BD7F7B2DF}" sibTransId="{85630C0A-7A51-4B83-AA52-2FBCDAE79DDB}"/>
    <dgm:cxn modelId="{7F2CB712-0FF8-4B45-9BC1-24CC92299844}" type="presOf" srcId="{F2FF2D18-83BC-4213-9948-B79B7660B464}" destId="{7D26FD55-9E43-40F0-B278-DCBE9DA0FF6D}" srcOrd="0" destOrd="0" presId="urn:microsoft.com/office/officeart/2005/8/layout/vList2"/>
    <dgm:cxn modelId="{01616628-2B15-41E4-A462-D32A916CF385}" type="presOf" srcId="{7BBA51A2-67AF-459E-9772-FD935769B16E}" destId="{CB6DC935-7E68-4DB6-8EF5-0ED5A470A11C}" srcOrd="0" destOrd="0" presId="urn:microsoft.com/office/officeart/2005/8/layout/vList2"/>
    <dgm:cxn modelId="{D3588C52-34BC-4CF7-9063-23C409DEF236}" srcId="{F2FF2D18-83BC-4213-9948-B79B7660B464}" destId="{CD6469D8-5663-4755-BD39-C0A020708287}" srcOrd="2" destOrd="0" parTransId="{142CEB5E-CBB3-4168-A0C7-D2C7819FD784}" sibTransId="{FC5DDE33-6782-4EB8-8BA0-A5D3B93BBB8C}"/>
    <dgm:cxn modelId="{B2C3FC56-EC1E-41A0-AA6B-28FFBEF892E0}" type="presOf" srcId="{CD6469D8-5663-4755-BD39-C0A020708287}" destId="{44D83A3F-B2EF-4EC5-A46B-09DD3CB3461C}" srcOrd="0" destOrd="0" presId="urn:microsoft.com/office/officeart/2005/8/layout/vList2"/>
    <dgm:cxn modelId="{1EB8CD88-1B11-4EFB-914C-14F8F9CE43B0}" type="presOf" srcId="{DB2BA734-4A97-46C5-B7F0-0A68A00F2234}" destId="{89AB0F35-BFEB-4E32-BC60-8CA0CB55E7EC}" srcOrd="0" destOrd="0" presId="urn:microsoft.com/office/officeart/2005/8/layout/vList2"/>
    <dgm:cxn modelId="{AC8AFABF-EC86-4E7D-B038-B4FC929E1760}" type="presParOf" srcId="{7D26FD55-9E43-40F0-B278-DCBE9DA0FF6D}" destId="{CB6DC935-7E68-4DB6-8EF5-0ED5A470A11C}" srcOrd="0" destOrd="0" presId="urn:microsoft.com/office/officeart/2005/8/layout/vList2"/>
    <dgm:cxn modelId="{F682DF80-A696-4038-BC98-B4A71032B15B}" type="presParOf" srcId="{7D26FD55-9E43-40F0-B278-DCBE9DA0FF6D}" destId="{7E4333FA-3898-41AF-AA36-B3E2336FBA75}" srcOrd="1" destOrd="0" presId="urn:microsoft.com/office/officeart/2005/8/layout/vList2"/>
    <dgm:cxn modelId="{F1A87F2C-05E7-4F1A-AD14-6E796687058A}" type="presParOf" srcId="{7D26FD55-9E43-40F0-B278-DCBE9DA0FF6D}" destId="{89AB0F35-BFEB-4E32-BC60-8CA0CB55E7EC}" srcOrd="2" destOrd="0" presId="urn:microsoft.com/office/officeart/2005/8/layout/vList2"/>
    <dgm:cxn modelId="{DA1A0CEE-F0EE-489B-9A14-BFCF358D30C7}" type="presParOf" srcId="{7D26FD55-9E43-40F0-B278-DCBE9DA0FF6D}" destId="{C9291D24-ECC9-4D4F-9390-A8C078D00507}" srcOrd="3" destOrd="0" presId="urn:microsoft.com/office/officeart/2005/8/layout/vList2"/>
    <dgm:cxn modelId="{D6796C28-94AD-4B3E-9290-6046307F76DA}" type="presParOf" srcId="{7D26FD55-9E43-40F0-B278-DCBE9DA0FF6D}" destId="{44D83A3F-B2EF-4EC5-A46B-09DD3CB3461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DC935-7E68-4DB6-8EF5-0ED5A470A11C}">
      <dsp:nvSpPr>
        <dsp:cNvPr id="0" name=""/>
        <dsp:cNvSpPr/>
      </dsp:nvSpPr>
      <dsp:spPr>
        <a:xfrm>
          <a:off x="0" y="402276"/>
          <a:ext cx="4619706" cy="1421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>
              <a:latin typeface="Trebuchet MS" panose="020B0603020202020204"/>
            </a:rPr>
            <a:t>Confort et luxe</a:t>
          </a:r>
          <a:endParaRPr lang="en-US" sz="2700" kern="1200" dirty="0">
            <a:latin typeface="Trebuchet MS" panose="020B0603020202020204"/>
          </a:endParaRPr>
        </a:p>
      </dsp:txBody>
      <dsp:txXfrm>
        <a:off x="69394" y="471670"/>
        <a:ext cx="4480918" cy="1282762"/>
      </dsp:txXfrm>
    </dsp:sp>
    <dsp:sp modelId="{89AB0F35-BFEB-4E32-BC60-8CA0CB55E7EC}">
      <dsp:nvSpPr>
        <dsp:cNvPr id="0" name=""/>
        <dsp:cNvSpPr/>
      </dsp:nvSpPr>
      <dsp:spPr>
        <a:xfrm>
          <a:off x="0" y="1901586"/>
          <a:ext cx="4619706" cy="1421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>
              <a:latin typeface="Trebuchet MS" panose="020B0603020202020204"/>
            </a:rPr>
            <a:t>Gains énergétique</a:t>
          </a:r>
          <a:endParaRPr lang="en-US" sz="2700" kern="1200" dirty="0">
            <a:latin typeface="Trebuchet MS" panose="020B0603020202020204"/>
          </a:endParaRPr>
        </a:p>
      </dsp:txBody>
      <dsp:txXfrm>
        <a:off x="69394" y="1970980"/>
        <a:ext cx="4480918" cy="1282762"/>
      </dsp:txXfrm>
    </dsp:sp>
    <dsp:sp modelId="{44D83A3F-B2EF-4EC5-A46B-09DD3CB3461C}">
      <dsp:nvSpPr>
        <dsp:cNvPr id="0" name=""/>
        <dsp:cNvSpPr/>
      </dsp:nvSpPr>
      <dsp:spPr>
        <a:xfrm>
          <a:off x="0" y="3400897"/>
          <a:ext cx="4619706" cy="1421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>
              <a:latin typeface="Trebuchet MS" panose="020B0603020202020204"/>
            </a:rPr>
            <a:t>Confort pour les personnes âgées et handicapés puis la sécurité</a:t>
          </a:r>
          <a:endParaRPr lang="en-US" sz="2700" kern="1200" dirty="0">
            <a:latin typeface="Trebuchet MS" panose="020B0603020202020204"/>
          </a:endParaRPr>
        </a:p>
      </dsp:txBody>
      <dsp:txXfrm>
        <a:off x="69394" y="3470291"/>
        <a:ext cx="4480918" cy="12827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5C63CF53-A04F-4324-B8F3-603898E6C2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D390B8B-7F45-4593-BEFD-268D1C90A6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BB9C8-6E77-4A8F-9606-467FFCF721F2}" type="datetime1">
              <a:rPr lang="fr-FR" smtClean="0"/>
              <a:t>27/05/2024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8CDD245-987C-4359-A658-3DA45097B3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6CBCDF2-BE48-4C1B-BFC2-03AD6BEC182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C6B409-5106-4F1F-8031-C901B3E291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3112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713680-9A30-4F2E-BDE2-EB3C5798AB7D}" type="datetime1">
              <a:rPr lang="fr-FR" smtClean="0"/>
              <a:pPr/>
              <a:t>27/05/2024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 dirty="0"/>
              <a:t>Modifiez les styles du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3AAB6-191F-4D19-84C0-DA3084F32F1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77531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E3AAB6-191F-4D19-84C0-DA3084F32F1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9485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Connecteur droit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Triangle isocè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 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Triangle isocèle 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Triangle isocè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rtlCol="0"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rtlCol="0"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75328A7-C228-4034-92FC-46B4535AAFDF}" type="datetime1">
              <a:rPr lang="fr-FR" noProof="0" smtClean="0"/>
              <a:t>27/05/2024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36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985B62-5C8C-4554-9CB5-6C1D73673B4D}" type="datetime1">
              <a:rPr lang="fr-FR" noProof="0" smtClean="0"/>
              <a:t>27/05/2024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rtlCol="0" anchor="b"/>
          <a:lstStyle>
            <a:lvl1pPr algn="l">
              <a:defRPr sz="4000" b="0" cap="none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860400"/>
          </a:xfrm>
        </p:spPr>
        <p:txBody>
          <a:bodyPr rtlCol="0"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893B86-64C4-4754-82D7-28E1DE7A6228}" type="datetime1">
              <a:rPr lang="fr-FR" noProof="0" smtClean="0"/>
              <a:t>27/05/2024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677334" y="2160589"/>
            <a:ext cx="4184035" cy="3880772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5089970" y="2160589"/>
            <a:ext cx="4184034" cy="3880773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DC7094-4696-4AA3-B06F-291805E368B6}" type="datetime1">
              <a:rPr lang="fr-FR" noProof="0" smtClean="0"/>
              <a:t>27/05/2024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FF9F0C5-380F-41C2-899A-BAC0F0927E16}" type="slidenum">
              <a:rPr lang="fr-FR" noProof="0" smtClean="0"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675745" y="2160983"/>
            <a:ext cx="418562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75745" y="2737245"/>
            <a:ext cx="4185623" cy="3304117"/>
          </a:xfrm>
        </p:spPr>
        <p:txBody>
          <a:bodyPr rtlCol="0">
            <a:normAutofit/>
          </a:bodyPr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5088383" y="2160983"/>
            <a:ext cx="4185618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088384" y="2737245"/>
            <a:ext cx="4185617" cy="3304117"/>
          </a:xfrm>
        </p:spPr>
        <p:txBody>
          <a:bodyPr rtlCol="0">
            <a:normAutofit/>
          </a:bodyPr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CE7F69-62F5-4164-85ED-8FAE19146857}" type="datetime1">
              <a:rPr lang="fr-FR" noProof="0" smtClean="0"/>
              <a:t>27/05/2024</a:t>
            </a:fld>
            <a:endParaRPr lang="fr-FR" noProof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8B7EC5-B234-49A7-9B9B-78FA06C0DF86}" type="datetime1">
              <a:rPr lang="fr-FR" noProof="0" smtClean="0"/>
              <a:t>27/05/2024</a:t>
            </a:fld>
            <a:endParaRPr lang="fr-FR" noProof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8A44E4-E5AC-43F8-AB35-1C6174136A8C}" type="datetime1">
              <a:rPr lang="fr-FR" noProof="0" smtClean="0"/>
              <a:t>27/05/2024</a:t>
            </a:fld>
            <a:endParaRPr lang="fr-FR" noProof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rtlCol="0" anchor="b">
            <a:normAutofit/>
          </a:bodyPr>
          <a:lstStyle>
            <a:lvl1pPr>
              <a:defRPr sz="2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760461" y="514924"/>
            <a:ext cx="4513541" cy="5526437"/>
          </a:xfrm>
        </p:spPr>
        <p:txBody>
          <a:bodyPr rtlCol="0">
            <a:normAutofit/>
          </a:bodyPr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677334" y="2777069"/>
            <a:ext cx="3854528" cy="2584449"/>
          </a:xfrm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41328C-4429-4791-8049-5B753223245E}" type="datetime1">
              <a:rPr lang="fr-FR" noProof="0" smtClean="0"/>
              <a:t>27/05/2024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19954A3-9DFD-4C44-94BA-B95130A3BA1C}" type="slidenum">
              <a:rPr lang="fr-FR" noProof="0" smtClean="0"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’imag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77334" y="609600"/>
            <a:ext cx="8596668" cy="384571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677334" y="5367338"/>
            <a:ext cx="8596667" cy="674024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8BD14F7-5B61-4F82-828F-5ADBB7119AC1}" type="datetime1">
              <a:rPr lang="fr-FR" noProof="0" smtClean="0"/>
              <a:t>27/05/2024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rtlCol="0" anchor="ctr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677335" y="4470400"/>
            <a:ext cx="8596668" cy="1570962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0D1806-F9D1-44CF-A468-9A15DE56F693}" type="datetime1">
              <a:rPr lang="fr-FR" noProof="0" smtClean="0"/>
              <a:t>27/05/2024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rtlCol="0" anchor="ctr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23" name="Espace réservé du texte 9"/>
          <p:cNvSpPr>
            <a:spLocks noGrp="1"/>
          </p:cNvSpPr>
          <p:nvPr>
            <p:ph type="body" sz="quarter" idx="13" hasCustomPrompt="1"/>
          </p:nvPr>
        </p:nvSpPr>
        <p:spPr>
          <a:xfrm>
            <a:off x="1366139" y="3632200"/>
            <a:ext cx="7224524" cy="381000"/>
          </a:xfrm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677335" y="4470400"/>
            <a:ext cx="8596668" cy="1570962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458244-7163-4D63-8FC8-66A67CF36AC6}" type="datetime1">
              <a:rPr lang="fr-FR" noProof="0" smtClean="0"/>
              <a:t>27/05/2024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20" name="Zone de texte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fr-FR" sz="8000" noProof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« </a:t>
            </a:r>
          </a:p>
        </p:txBody>
      </p:sp>
      <p:sp>
        <p:nvSpPr>
          <p:cNvPr id="22" name="Zone de texte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fr-FR" sz="8000" noProof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 »</a:t>
            </a:r>
            <a:endParaRPr lang="fr-FR" noProof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professionn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rtlCol="0" anchor="b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79335D-A164-45EB-A5C6-9AD4611F31FD}" type="datetime1">
              <a:rPr lang="fr-FR" noProof="0" smtClean="0"/>
              <a:t>27/05/2024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Carte d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rtlCol="0" anchor="ctr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23" name="Espace réservé du texte 9"/>
          <p:cNvSpPr>
            <a:spLocks noGrp="1"/>
          </p:cNvSpPr>
          <p:nvPr>
            <p:ph type="body" sz="quarter" idx="13" hasCustomPrompt="1"/>
          </p:nvPr>
        </p:nvSpPr>
        <p:spPr>
          <a:xfrm>
            <a:off x="677332" y="4013200"/>
            <a:ext cx="8596669" cy="514248"/>
          </a:xfrm>
        </p:spPr>
        <p:txBody>
          <a:bodyPr rtlCol="0"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F8DD22-6F17-46F5-9801-9E949B30A210}" type="datetime1">
              <a:rPr lang="fr-FR" noProof="0" smtClean="0"/>
              <a:t>27/05/2024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24" name="Zone de texte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fr-FR" sz="8000" noProof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« </a:t>
            </a:r>
          </a:p>
        </p:txBody>
      </p:sp>
      <p:sp>
        <p:nvSpPr>
          <p:cNvPr id="25" name="Zone de texte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fr-FR" sz="8000" noProof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 »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rtlCol="0" anchor="ctr">
            <a:normAutofit/>
          </a:bodyPr>
          <a:lstStyle>
            <a:lvl1pPr algn="l">
              <a:defRPr sz="4400" b="0" cap="none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23" name="Espace réservé du texte 9"/>
          <p:cNvSpPr>
            <a:spLocks noGrp="1"/>
          </p:cNvSpPr>
          <p:nvPr>
            <p:ph type="body" sz="quarter" idx="13" hasCustomPrompt="1"/>
          </p:nvPr>
        </p:nvSpPr>
        <p:spPr>
          <a:xfrm>
            <a:off x="677332" y="4013200"/>
            <a:ext cx="8596669" cy="514248"/>
          </a:xfrm>
        </p:spPr>
        <p:txBody>
          <a:bodyPr rtlCol="0"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696C81-F0DF-42F0-BECD-BD5A2CE1CBF0}" type="datetime1">
              <a:rPr lang="fr-FR" noProof="0" smtClean="0"/>
              <a:t>27/05/2024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B44952-936B-478E-AB15-22CC2D29E0FC}" type="datetime1">
              <a:rPr lang="fr-FR" noProof="0" smtClean="0"/>
              <a:t>27/05/2024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9333C77-0158-454C-844F-B7AB9BD7DAD4}" type="slidenum">
              <a:rPr lang="fr-FR" noProof="0" smtClean="0"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rtlCol="0" anchor="ctr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 hasCustomPrompt="1"/>
          </p:nvPr>
        </p:nvSpPr>
        <p:spPr>
          <a:xfrm>
            <a:off x="677335" y="609600"/>
            <a:ext cx="7060150" cy="5251450"/>
          </a:xfrm>
        </p:spPr>
        <p:txBody>
          <a:bodyPr vert="eaVert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F218053-A682-4CFF-AD1C-AC42E275530C}" type="datetime1">
              <a:rPr lang="fr-FR" noProof="0" smtClean="0"/>
              <a:t>27/05/2024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Connecteur droit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Triangle isocèle 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 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Triangle isocè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Triangle isocè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 dirty="0"/>
              <a:t>Modifiez les styles du texte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3F62E03-F464-4FE6-B2B3-E3E3846CD785}" type="datetime1">
              <a:rPr lang="fr-FR" noProof="0" smtClean="0"/>
              <a:t>27/05/2024</a:t>
            </a:fld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75377" y="204393"/>
            <a:ext cx="7766936" cy="1646302"/>
          </a:xfrm>
        </p:spPr>
        <p:txBody>
          <a:bodyPr rtlCol="0"/>
          <a:lstStyle/>
          <a:p>
            <a:r>
              <a:rPr lang="fr-FR" dirty="0"/>
              <a:t>VEILLE TECHNOLOGIQUE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471095" y="3181509"/>
            <a:ext cx="3634965" cy="1096899"/>
          </a:xfrm>
        </p:spPr>
        <p:txBody>
          <a:bodyPr rtlCol="0">
            <a:normAutofit/>
          </a:bodyPr>
          <a:lstStyle/>
          <a:p>
            <a:r>
              <a:rPr lang="fr-FR" sz="4400" dirty="0">
                <a:solidFill>
                  <a:srgbClr val="0070C0"/>
                </a:solidFill>
              </a:rPr>
              <a:t>La domotique</a:t>
            </a:r>
          </a:p>
        </p:txBody>
      </p:sp>
    </p:spTree>
    <p:extLst>
      <p:ext uri="{BB962C8B-B14F-4D97-AF65-F5344CB8AC3E}">
        <p14:creationId xmlns:p14="http://schemas.microsoft.com/office/powerpoint/2010/main" val="521040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53376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133042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24631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4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6597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6" name="Isosceles Triangle 65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5488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8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7655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0" name="Isosceles Triangle 69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4821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1ECAEE9-9AD4-578F-D50D-CC80423C2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3843375" cy="5175624"/>
          </a:xfrm>
        </p:spPr>
        <p:txBody>
          <a:bodyPr anchor="ctr">
            <a:normAutofit/>
          </a:bodyPr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Trebuchet MS"/>
                <a:cs typeface="Arial"/>
              </a:rPr>
              <a:t>Pourquoi j’ai choisis le sujet de la domotique pour ma veille technologique ?</a:t>
            </a:r>
            <a:endParaRPr lang="fr-FR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142BFA2A-77A0-4F60-A32A-685681C84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2154" y="-8467"/>
            <a:ext cx="7109846" cy="6866467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0DCE57-8B8B-0C5E-70AF-686FBD3DB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6084" y="609601"/>
            <a:ext cx="5511296" cy="5175624"/>
          </a:xfrm>
        </p:spPr>
        <p:txBody>
          <a:bodyPr anchor="ctr">
            <a:normAutofit/>
          </a:bodyPr>
          <a:lstStyle/>
          <a:p>
            <a:pPr marL="285750" indent="-285750">
              <a:buFont typeface="Calibri" charset="2"/>
              <a:buChar char="-"/>
            </a:pPr>
            <a:r>
              <a:rPr lang="fr-FR" dirty="0">
                <a:solidFill>
                  <a:schemeClr val="tx1"/>
                </a:solidFill>
                <a:latin typeface="Arial"/>
                <a:cs typeface="Arial"/>
              </a:rPr>
              <a:t> - Regroupements de tous les domaines informatiques et mécaniques</a:t>
            </a:r>
          </a:p>
          <a:p>
            <a:pPr marL="285750" indent="-285750">
              <a:buFont typeface="Calibri" charset="2"/>
              <a:buChar char="-"/>
            </a:pPr>
            <a:endParaRPr lang="fr-FR" dirty="0">
              <a:solidFill>
                <a:schemeClr val="tx1"/>
              </a:solidFill>
              <a:latin typeface="Arial"/>
              <a:cs typeface="Arial"/>
            </a:endParaRPr>
          </a:p>
          <a:p>
            <a:pPr marL="285750" indent="-285750">
              <a:buFont typeface="Calibri" charset="2"/>
              <a:buChar char="-"/>
            </a:pPr>
            <a:r>
              <a:rPr lang="fr-FR" dirty="0">
                <a:solidFill>
                  <a:schemeClr val="tx1"/>
                </a:solidFill>
                <a:latin typeface="Arial"/>
                <a:cs typeface="Arial"/>
              </a:rPr>
              <a:t> - hausses des produits de la domotique sur le marché</a:t>
            </a:r>
          </a:p>
          <a:p>
            <a:pPr marL="285750" indent="-285750">
              <a:buFont typeface="Calibri" charset="2"/>
              <a:buChar char="-"/>
            </a:pPr>
            <a:endParaRPr lang="fr-FR" dirty="0">
              <a:solidFill>
                <a:schemeClr val="tx1"/>
              </a:solidFill>
              <a:latin typeface="Arial"/>
              <a:cs typeface="Arial"/>
            </a:endParaRPr>
          </a:p>
          <a:p>
            <a:pPr marL="285750" indent="-285750">
              <a:buFont typeface="Calibri" charset="2"/>
              <a:buChar char="-"/>
            </a:pPr>
            <a:r>
              <a:rPr lang="fr-FR" dirty="0">
                <a:solidFill>
                  <a:schemeClr val="tx1"/>
                </a:solidFill>
                <a:latin typeface="Arial"/>
                <a:cs typeface="Arial"/>
              </a:rPr>
              <a:t>  - sujets quotidiens et récents</a:t>
            </a:r>
          </a:p>
        </p:txBody>
      </p:sp>
    </p:spTree>
    <p:extLst>
      <p:ext uri="{BB962C8B-B14F-4D97-AF65-F5344CB8AC3E}">
        <p14:creationId xmlns:p14="http://schemas.microsoft.com/office/powerpoint/2010/main" val="39502103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" name="Straight Connector 76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41ECAEE9-9AD4-578F-D50D-CC80423C2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fr-FR">
                <a:latin typeface="Trebuchet MS"/>
                <a:cs typeface="Arial"/>
              </a:rPr>
              <a:t>Les avantages de la domotique</a:t>
            </a:r>
          </a:p>
        </p:txBody>
      </p:sp>
      <p:graphicFrame>
        <p:nvGraphicFramePr>
          <p:cNvPr id="79" name="Espace réservé du contenu 2">
            <a:extLst>
              <a:ext uri="{FF2B5EF4-FFF2-40B4-BE49-F238E27FC236}">
                <a16:creationId xmlns:a16="http://schemas.microsoft.com/office/drawing/2014/main" id="{DA311410-E65B-38A3-90C1-D1B46A947FB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54295" y="816638"/>
          <a:ext cx="4619706" cy="5224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8178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8" name="Rectangle 87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1ECAEE9-9AD4-578F-D50D-CC80423C2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anchor="ctr">
            <a:normAutofit/>
          </a:bodyPr>
          <a:lstStyle/>
          <a:p>
            <a:r>
              <a:rPr lang="fr-FR">
                <a:latin typeface="Trebuchet MS"/>
                <a:cs typeface="Arial"/>
              </a:rPr>
              <a:t>Coût de la domotique</a:t>
            </a:r>
          </a:p>
          <a:p>
            <a:endParaRPr lang="fr-FR">
              <a:latin typeface="Trebuchet MS"/>
              <a:cs typeface="Arial"/>
            </a:endParaRPr>
          </a:p>
          <a:p>
            <a:endParaRPr lang="fr-FR">
              <a:cs typeface="Arial"/>
            </a:endParaRPr>
          </a:p>
        </p:txBody>
      </p:sp>
      <p:sp>
        <p:nvSpPr>
          <p:cNvPr id="90" name="Isosceles Triangle 89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0DCE57-8B8B-0C5E-70AF-686FBD3DB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918" y="1109145"/>
            <a:ext cx="6341016" cy="46039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z="2400" dirty="0">
                <a:latin typeface="Arial"/>
                <a:cs typeface="Arial"/>
              </a:rPr>
              <a:t>Prix élevés en raison des protocoles fermé</a:t>
            </a:r>
          </a:p>
          <a:p>
            <a:r>
              <a:rPr lang="fr-FR" sz="2400" dirty="0">
                <a:latin typeface="Arial"/>
                <a:cs typeface="Arial"/>
              </a:rPr>
              <a:t>Mais peux aussi être plus ouvert au public avec protocoles ouverts</a:t>
            </a:r>
          </a:p>
        </p:txBody>
      </p:sp>
      <p:sp>
        <p:nvSpPr>
          <p:cNvPr id="94" name="Isosceles Triangle 93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80595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0" name="Rectangle 109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1ECAEE9-9AD4-578F-D50D-CC80423C2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anchor="ctr">
            <a:normAutofit/>
          </a:bodyPr>
          <a:lstStyle/>
          <a:p>
            <a:r>
              <a:rPr lang="fr-FR">
                <a:latin typeface="Trebuchet MS"/>
                <a:cs typeface="Arial"/>
              </a:rPr>
              <a:t>Inconvénients et limites</a:t>
            </a:r>
          </a:p>
          <a:p>
            <a:endParaRPr lang="fr-FR">
              <a:latin typeface="Trebuchet MS"/>
              <a:cs typeface="Arial"/>
            </a:endParaRPr>
          </a:p>
          <a:p>
            <a:endParaRPr lang="fr-FR">
              <a:cs typeface="Arial"/>
            </a:endParaRPr>
          </a:p>
        </p:txBody>
      </p:sp>
      <p:sp>
        <p:nvSpPr>
          <p:cNvPr id="112" name="Isosceles Triangle 111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0DCE57-8B8B-0C5E-70AF-686FBD3DB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918" y="1109145"/>
            <a:ext cx="6341016" cy="46039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2400" dirty="0">
                <a:latin typeface="Arial"/>
                <a:cs typeface="Arial"/>
              </a:rPr>
              <a:t>Inconvénients et limites</a:t>
            </a:r>
          </a:p>
          <a:p>
            <a:pPr>
              <a:lnSpc>
                <a:spcPct val="90000"/>
              </a:lnSpc>
            </a:pPr>
            <a:endParaRPr lang="fr-FR" sz="2400" dirty="0">
              <a:latin typeface="Arial"/>
              <a:cs typeface="Arial"/>
            </a:endParaRPr>
          </a:p>
          <a:p>
            <a:pPr>
              <a:lnSpc>
                <a:spcPct val="90000"/>
              </a:lnSpc>
            </a:pPr>
            <a:r>
              <a:rPr lang="fr-FR" sz="2400" dirty="0">
                <a:latin typeface="Arial"/>
                <a:cs typeface="Arial"/>
              </a:rPr>
              <a:t>connexion internet rapide</a:t>
            </a:r>
          </a:p>
          <a:p>
            <a:pPr marL="0" indent="0">
              <a:lnSpc>
                <a:spcPct val="90000"/>
              </a:lnSpc>
              <a:buNone/>
            </a:pPr>
            <a:endParaRPr lang="fr-FR" sz="2400" dirty="0">
              <a:latin typeface="Arial"/>
              <a:cs typeface="Arial"/>
            </a:endParaRPr>
          </a:p>
          <a:p>
            <a:pPr>
              <a:lnSpc>
                <a:spcPct val="90000"/>
              </a:lnSpc>
            </a:pPr>
            <a:r>
              <a:rPr lang="fr-FR" sz="2400" dirty="0">
                <a:latin typeface="Arial"/>
                <a:cs typeface="Arial"/>
              </a:rPr>
              <a:t>Sécurité( piratage)</a:t>
            </a:r>
          </a:p>
          <a:p>
            <a:pPr>
              <a:lnSpc>
                <a:spcPct val="90000"/>
              </a:lnSpc>
            </a:pPr>
            <a:endParaRPr lang="fr-FR" sz="1500">
              <a:latin typeface="Arial"/>
              <a:cs typeface="Arial"/>
            </a:endParaRPr>
          </a:p>
          <a:p>
            <a:pPr>
              <a:lnSpc>
                <a:spcPct val="90000"/>
              </a:lnSpc>
            </a:pPr>
            <a:endParaRPr lang="fr-FR" sz="1500"/>
          </a:p>
        </p:txBody>
      </p:sp>
      <p:sp>
        <p:nvSpPr>
          <p:cNvPr id="116" name="Isosceles Triangle 115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49709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1" name="Rectangle 130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1ECAEE9-9AD4-578F-D50D-CC80423C2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anchor="ctr">
            <a:normAutofit/>
          </a:bodyPr>
          <a:lstStyle/>
          <a:p>
            <a:r>
              <a:rPr lang="fr-FR">
                <a:latin typeface="Trebuchet MS"/>
                <a:cs typeface="Arial"/>
              </a:rPr>
              <a:t>Le futur de la domotique</a:t>
            </a:r>
          </a:p>
          <a:p>
            <a:endParaRPr lang="fr-FR">
              <a:latin typeface="Trebuchet MS"/>
              <a:cs typeface="Arial"/>
            </a:endParaRPr>
          </a:p>
          <a:p>
            <a:endParaRPr lang="fr-FR">
              <a:cs typeface="Arial"/>
            </a:endParaRPr>
          </a:p>
        </p:txBody>
      </p:sp>
      <p:sp>
        <p:nvSpPr>
          <p:cNvPr id="132" name="Isosceles Triangle 122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33" name="Straight Connector 124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0DCE57-8B8B-0C5E-70AF-686FBD3DB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7299" y="1846954"/>
            <a:ext cx="6341016" cy="46039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z="2400" dirty="0">
                <a:solidFill>
                  <a:srgbClr val="0D0D0D"/>
                </a:solidFill>
                <a:latin typeface="Arial"/>
                <a:cs typeface="Arial"/>
              </a:rPr>
              <a:t>Grosses entreprises arrivent sur le marché</a:t>
            </a:r>
          </a:p>
          <a:p>
            <a:r>
              <a:rPr lang="fr-FR" sz="2400" dirty="0">
                <a:solidFill>
                  <a:srgbClr val="0D0D0D"/>
                </a:solidFill>
                <a:latin typeface="Arial"/>
                <a:cs typeface="Arial"/>
              </a:rPr>
              <a:t>Montées en puissance avec l'IA</a:t>
            </a:r>
          </a:p>
          <a:p>
            <a:endParaRPr lang="fr-FR" sz="1500" dirty="0">
              <a:solidFill>
                <a:srgbClr val="0D0D0D"/>
              </a:solidFill>
              <a:latin typeface="Arial"/>
              <a:cs typeface="Arial"/>
            </a:endParaRPr>
          </a:p>
          <a:p>
            <a:pPr>
              <a:lnSpc>
                <a:spcPct val="90000"/>
              </a:lnSpc>
            </a:pPr>
            <a:endParaRPr lang="fr-FR" sz="1500" dirty="0">
              <a:latin typeface="Arial"/>
              <a:cs typeface="Arial"/>
            </a:endParaRPr>
          </a:p>
          <a:p>
            <a:pPr>
              <a:lnSpc>
                <a:spcPct val="90000"/>
              </a:lnSpc>
            </a:pPr>
            <a:endParaRPr lang="fr-FR" sz="1500" dirty="0">
              <a:latin typeface="Arial"/>
              <a:cs typeface="Arial"/>
            </a:endParaRPr>
          </a:p>
          <a:p>
            <a:pPr>
              <a:lnSpc>
                <a:spcPct val="90000"/>
              </a:lnSpc>
            </a:pPr>
            <a:endParaRPr lang="fr-FR" sz="1500" dirty="0">
              <a:latin typeface="Arial"/>
              <a:cs typeface="Arial"/>
            </a:endParaRPr>
          </a:p>
        </p:txBody>
      </p:sp>
      <p:sp>
        <p:nvSpPr>
          <p:cNvPr id="134" name="Isosceles Triangle 126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19012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" name="Rectangle 162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1ECAEE9-9AD4-578F-D50D-CC80423C2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fr-FR" sz="4400">
                <a:latin typeface="Trebuchet MS"/>
                <a:cs typeface="Arial"/>
              </a:rPr>
              <a:t>Conclusion</a:t>
            </a:r>
          </a:p>
          <a:p>
            <a:endParaRPr lang="fr-FR" sz="4400">
              <a:latin typeface="Trebuchet MS"/>
              <a:cs typeface="Arial"/>
            </a:endParaRPr>
          </a:p>
          <a:p>
            <a:endParaRPr lang="fr-FR" sz="4400">
              <a:cs typeface="Arial"/>
            </a:endParaRPr>
          </a:p>
        </p:txBody>
      </p:sp>
      <p:grpSp>
        <p:nvGrpSpPr>
          <p:cNvPr id="164" name="Group 146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48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1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2" name="Isosceles Triangle 151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3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4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5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6" name="Isosceles Triangle 155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66" name="Rectangle 165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Espace réservé du contenu 11">
            <a:extLst>
              <a:ext uri="{FF2B5EF4-FFF2-40B4-BE49-F238E27FC236}">
                <a16:creationId xmlns:a16="http://schemas.microsoft.com/office/drawing/2014/main" id="{DE0D945C-856C-FCC0-E714-E6D5CCDE8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75861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</Words>
  <Application>Microsoft Office PowerPoint</Application>
  <PresentationFormat>Grand écran</PresentationFormat>
  <Paragraphs>1</Paragraphs>
  <Slides>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Facette</vt:lpstr>
      <vt:lpstr>VEILLE TECHNOLOGIQUE</vt:lpstr>
      <vt:lpstr>Pourquoi j’ai choisis le sujet de la domotique pour ma veille technologique ?</vt:lpstr>
      <vt:lpstr>Les avantages de la domotique</vt:lpstr>
      <vt:lpstr>Coût de la domotique  </vt:lpstr>
      <vt:lpstr>Inconvénients et limites  </vt:lpstr>
      <vt:lpstr>Le futur de la domotique  </vt:lpstr>
      <vt:lpstr>Conclusion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/>
  <cp:revision>203</cp:revision>
  <dcterms:created xsi:type="dcterms:W3CDTF">2023-12-03T15:01:01Z</dcterms:created>
  <dcterms:modified xsi:type="dcterms:W3CDTF">2024-05-27T11:08:32Z</dcterms:modified>
</cp:coreProperties>
</file>